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64" r:id="rId4"/>
    <p:sldId id="266" r:id="rId5"/>
    <p:sldId id="267" r:id="rId6"/>
    <p:sldId id="268" r:id="rId7"/>
    <p:sldId id="269" r:id="rId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C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2"/>
          <a:stretch/>
        </p:blipFill>
        <p:spPr>
          <a:xfrm>
            <a:off x="0" y="0"/>
            <a:ext cx="9143280" cy="685800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686160" y="269442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002060"/>
                </a:solidFill>
                <a:latin typeface="Cambria" panose="02040503050406030204" pitchFamily="18" charset="0"/>
              </a:rPr>
              <a:t>Дистанционное обучение глазами родителей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17822"/>
            <a:ext cx="9143279" cy="923330"/>
          </a:xfrm>
          <a:prstGeom prst="rect">
            <a:avLst/>
          </a:prstGeom>
          <a:solidFill>
            <a:srgbClr val="82C8E1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Рисунок 78"/>
          <p:cNvPicPr/>
          <p:nvPr/>
        </p:nvPicPr>
        <p:blipFill>
          <a:blip r:embed="rId3"/>
          <a:stretch/>
        </p:blipFill>
        <p:spPr>
          <a:xfrm>
            <a:off x="138545" y="216287"/>
            <a:ext cx="1526400" cy="152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664944" y="517822"/>
            <a:ext cx="7479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МУНИЦИПАЛЬНОЕ БЮДЖЕТНОЕ ОБЩЕОБРАЗОВАТЕЛЬНОЕ УЧРЕЖДЕНИЕ СРЕДНЯЯ ОБЩЕОБРАЗОВАТЕЛЬНАЯ ШКОЛА № 2 МУНИЦИПАЛЬНОГО ОБРАЗОВАНИЯ ГОРОД ГОРЯЧИЙ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КЛЮЧ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2312" y="5049125"/>
            <a:ext cx="3300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Хабарова Т.В.,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председатель общешкольного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родительского комитета</a:t>
            </a:r>
            <a:endParaRPr lang="ru-RU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2"/>
          <a:stretch/>
        </p:blipFill>
        <p:spPr>
          <a:xfrm>
            <a:off x="0" y="0"/>
            <a:ext cx="9143280" cy="685800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0" y="517822"/>
            <a:ext cx="9143279" cy="923330"/>
          </a:xfrm>
          <a:prstGeom prst="rect">
            <a:avLst/>
          </a:prstGeom>
          <a:solidFill>
            <a:srgbClr val="82C8E1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Рисунок 78"/>
          <p:cNvPicPr/>
          <p:nvPr/>
        </p:nvPicPr>
        <p:blipFill>
          <a:blip r:embed="rId3"/>
          <a:stretch/>
        </p:blipFill>
        <p:spPr>
          <a:xfrm>
            <a:off x="138545" y="216287"/>
            <a:ext cx="1526400" cy="152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664944" y="517822"/>
            <a:ext cx="7479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МУНИЦИПАЛЬНОЕ БЮДЖЕТНОЕ ОБЩЕОБРАЗОВАТЕЛЬНОЕ УЧРЕЖДЕНИЕ СРЕДНЯЯ ОБЩЕОБРАЗОВАТЕЛЬНАЯ ШКОЛА № 2 МУНИЦИПАЛЬНОГО ОБРАЗОВАНИЯ ГОРОД ГОРЯЧИЙ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КЛЮЧ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8" name="Picture 2" descr="https://gazetabiznes.ru/wp-content/uploads/2020/05/ministr-obrazovaniya22.jpg?v=1589377147"/>
          <p:cNvPicPr/>
          <p:nvPr/>
        </p:nvPicPr>
        <p:blipFill>
          <a:blip r:embed="rId4"/>
          <a:srcRect l="4312" r="14868" b="12715"/>
          <a:stretch/>
        </p:blipFill>
        <p:spPr>
          <a:xfrm>
            <a:off x="1893059" y="1742687"/>
            <a:ext cx="5357160" cy="38570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576719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«Защита здоровья учащихся и всех работников</a:t>
            </a:r>
          </a:p>
          <a:p>
            <a:pPr algn="r"/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системы образования – первостепенная задача».</a:t>
            </a:r>
          </a:p>
          <a:p>
            <a:pPr algn="r"/>
            <a:r>
              <a:rPr lang="ru-RU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Сергей Кравцов</a:t>
            </a:r>
            <a:endParaRPr lang="ru-RU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4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2"/>
          <a:stretch/>
        </p:blipFill>
        <p:spPr>
          <a:xfrm>
            <a:off x="0" y="0"/>
            <a:ext cx="9143280" cy="685800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0" y="517822"/>
            <a:ext cx="9143279" cy="923330"/>
          </a:xfrm>
          <a:prstGeom prst="rect">
            <a:avLst/>
          </a:prstGeom>
          <a:solidFill>
            <a:srgbClr val="82C8E1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Рисунок 78"/>
          <p:cNvPicPr/>
          <p:nvPr/>
        </p:nvPicPr>
        <p:blipFill>
          <a:blip r:embed="rId3"/>
          <a:stretch/>
        </p:blipFill>
        <p:spPr>
          <a:xfrm>
            <a:off x="138545" y="216287"/>
            <a:ext cx="1526400" cy="152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664944" y="517822"/>
            <a:ext cx="7479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МУНИЦИПАЛЬНОЕ БЮДЖЕТНОЕ ОБЩЕОБРАЗОВАТЕЛЬНОЕ УЧРЕЖДЕНИЕ СРЕДНЯЯ ОБЩЕОБРАЗОВАТЕЛЬНАЯ ШКОЛА № 2 МУНИЦИПАЛЬНОГО ОБРАЗОВАНИЯ ГОРОД ГОРЯЧИЙ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КЛЮЧ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9" name="Picture 4" descr="Родители челнинских школьников: «У нас не дистанционка, а квест ..."/>
          <p:cNvPicPr/>
          <p:nvPr/>
        </p:nvPicPr>
        <p:blipFill>
          <a:blip r:embed="rId4"/>
          <a:stretch/>
        </p:blipFill>
        <p:spPr>
          <a:xfrm>
            <a:off x="138545" y="2618608"/>
            <a:ext cx="3814200" cy="28569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4091290" y="2618608"/>
            <a:ext cx="5052710" cy="646331"/>
          </a:xfrm>
          <a:prstGeom prst="rect">
            <a:avLst/>
          </a:prstGeom>
          <a:solidFill>
            <a:srgbClr val="82C8E1">
              <a:alpha val="8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Отрицательные моменты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дистанционного обучения: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1290" y="3308424"/>
            <a:ext cx="50519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2060"/>
                </a:solidFill>
                <a:latin typeface="Cambria" panose="02040503050406030204" pitchFamily="18" charset="0"/>
              </a:rPr>
              <a:t>1. Проблемы с техническим оснащением.</a:t>
            </a:r>
          </a:p>
          <a:p>
            <a:r>
              <a:rPr lang="ru-RU" i="1" dirty="0">
                <a:solidFill>
                  <a:srgbClr val="002060"/>
                </a:solidFill>
                <a:latin typeface="Cambria" panose="02040503050406030204" pitchFamily="18" charset="0"/>
              </a:rPr>
              <a:t>2. Отсутствие непосредственного личного общения между обучающимися и педагогами.</a:t>
            </a:r>
          </a:p>
          <a:p>
            <a:r>
              <a:rPr lang="ru-RU" i="1" dirty="0">
                <a:solidFill>
                  <a:srgbClr val="002060"/>
                </a:solidFill>
                <a:latin typeface="Cambria" panose="02040503050406030204" pitchFamily="18" charset="0"/>
              </a:rPr>
              <a:t>3. Снижение контролирующих возможностей.</a:t>
            </a:r>
          </a:p>
          <a:p>
            <a:r>
              <a:rPr lang="ru-RU" i="1" dirty="0">
                <a:solidFill>
                  <a:srgbClr val="002060"/>
                </a:solidFill>
                <a:latin typeface="Cambria" panose="02040503050406030204" pitchFamily="18" charset="0"/>
              </a:rPr>
              <a:t>4. Превышение норм работы за компьютером</a:t>
            </a:r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  <a:endParaRPr lang="ru-RU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8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2"/>
          <a:stretch/>
        </p:blipFill>
        <p:spPr>
          <a:xfrm>
            <a:off x="0" y="0"/>
            <a:ext cx="9143280" cy="685800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0" y="517822"/>
            <a:ext cx="9143279" cy="923330"/>
          </a:xfrm>
          <a:prstGeom prst="rect">
            <a:avLst/>
          </a:prstGeom>
          <a:solidFill>
            <a:srgbClr val="82C8E1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Рисунок 78"/>
          <p:cNvPicPr/>
          <p:nvPr/>
        </p:nvPicPr>
        <p:blipFill>
          <a:blip r:embed="rId3"/>
          <a:stretch/>
        </p:blipFill>
        <p:spPr>
          <a:xfrm>
            <a:off x="138545" y="216287"/>
            <a:ext cx="1526400" cy="152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664944" y="517822"/>
            <a:ext cx="7479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МУНИЦИПАЛЬНОЕ БЮДЖЕТНОЕ ОБЩЕОБРАЗОВАТЕЛЬНОЕ УЧРЕЖДЕНИЕ СРЕДНЯЯ ОБЩЕОБРАЗОВАТЕЛЬНАЯ ШКОЛА № 2 МУНИЦИПАЛЬНОГО ОБРАЗОВАНИЯ ГОРОД ГОРЯЧИЙ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КЛЮЧ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93090" y="2718620"/>
            <a:ext cx="5052710" cy="646331"/>
          </a:xfrm>
          <a:prstGeom prst="rect">
            <a:avLst/>
          </a:prstGeom>
          <a:solidFill>
            <a:srgbClr val="82C8E1">
              <a:alpha val="8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Положительные моменты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дистанционного обучения: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3090" y="3408436"/>
            <a:ext cx="50519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1. Комфортность.</a:t>
            </a:r>
          </a:p>
          <a:p>
            <a:pPr algn="r"/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2. Доступность.</a:t>
            </a:r>
          </a:p>
          <a:p>
            <a:pPr algn="r"/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3. Индивидуальный темп.</a:t>
            </a:r>
          </a:p>
          <a:p>
            <a:pPr algn="r"/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4. Многообразие форм дистанционного обучения.</a:t>
            </a:r>
            <a:endParaRPr lang="ru-RU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10" name="Picture 2" descr="C:\Users\Юрист\Desktop\7d1900c876f09a71c95e59c9fc231904.jpg"/>
          <p:cNvPicPr>
            <a:picLocks noChangeAspect="1"/>
          </p:cNvPicPr>
          <p:nvPr/>
        </p:nvPicPr>
        <p:blipFill>
          <a:blip r:embed="rId4"/>
          <a:srcRect l="-1531" b="7510"/>
          <a:stretch/>
        </p:blipFill>
        <p:spPr>
          <a:xfrm>
            <a:off x="138545" y="2718620"/>
            <a:ext cx="3816000" cy="23158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208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2"/>
          <a:stretch/>
        </p:blipFill>
        <p:spPr>
          <a:xfrm>
            <a:off x="0" y="0"/>
            <a:ext cx="9143280" cy="685800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0" y="517822"/>
            <a:ext cx="9143279" cy="923330"/>
          </a:xfrm>
          <a:prstGeom prst="rect">
            <a:avLst/>
          </a:prstGeom>
          <a:solidFill>
            <a:srgbClr val="82C8E1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Рисунок 78"/>
          <p:cNvPicPr/>
          <p:nvPr/>
        </p:nvPicPr>
        <p:blipFill>
          <a:blip r:embed="rId3"/>
          <a:stretch/>
        </p:blipFill>
        <p:spPr>
          <a:xfrm>
            <a:off x="138545" y="216287"/>
            <a:ext cx="1526400" cy="152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664944" y="517822"/>
            <a:ext cx="7479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МУНИЦИПАЛЬНОЕ БЮДЖЕТНОЕ ОБЩЕОБРАЗОВАТЕЛЬНОЕ УЧРЕЖДЕНИЕ СРЕДНЯЯ ОБЩЕОБРАЗОВАТЕЛЬНАЯ ШКОЛА № 2 МУНИЦИПАЛЬНОГО ОБРАЗОВАНИЯ ГОРОД ГОРЯЧИЙ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КЛЮЧ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1816" y="2395249"/>
            <a:ext cx="5857592" cy="369332"/>
          </a:xfrm>
          <a:prstGeom prst="rect">
            <a:avLst/>
          </a:prstGeom>
          <a:solidFill>
            <a:srgbClr val="82C8E1">
              <a:alpha val="8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Дистанционное обучение глазами родителей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7262" y="2764581"/>
            <a:ext cx="52181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1. Дистанционное обучение стало неожиданностью не только для учителей и детей, но и для нас - родителей.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2. Дети, которые большую часть дня проводили в школе, теперь постоянно дома.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3. Мы вынуждены контролировать их обучение, работать удаленно, а в перерывах заниматься домашними делами.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4. Главное понимать, что в этой ситуации мы все союзники. И тогда любые технические, организационные вопросы могут быть решены.</a:t>
            </a:r>
            <a:endParaRPr lang="ru-RU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9" name="Picture 2" descr="https://encrypted-tbn0.gstatic.com/images?q=tbn%3AANd9GcQNhGcMiU2cuXWggbIek0Ew08jSju3BjhJcsA&amp;usqp=CAU"/>
          <p:cNvPicPr/>
          <p:nvPr/>
        </p:nvPicPr>
        <p:blipFill>
          <a:blip r:embed="rId4"/>
          <a:stretch/>
        </p:blipFill>
        <p:spPr>
          <a:xfrm>
            <a:off x="302851" y="3321216"/>
            <a:ext cx="2761560" cy="16567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688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2"/>
          <a:stretch/>
        </p:blipFill>
        <p:spPr>
          <a:xfrm>
            <a:off x="0" y="0"/>
            <a:ext cx="9143280" cy="685800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0" y="517822"/>
            <a:ext cx="9143279" cy="923330"/>
          </a:xfrm>
          <a:prstGeom prst="rect">
            <a:avLst/>
          </a:prstGeom>
          <a:solidFill>
            <a:srgbClr val="82C8E1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Рисунок 78"/>
          <p:cNvPicPr/>
          <p:nvPr/>
        </p:nvPicPr>
        <p:blipFill>
          <a:blip r:embed="rId3"/>
          <a:stretch/>
        </p:blipFill>
        <p:spPr>
          <a:xfrm>
            <a:off x="138545" y="216287"/>
            <a:ext cx="1526400" cy="152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664944" y="517822"/>
            <a:ext cx="7479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МУНИЦИПАЛЬНОЕ БЮДЖЕТНОЕ ОБЩЕОБРАЗОВАТЕЛЬНОЕ УЧРЕЖДЕНИЕ СРЕДНЯЯ ОБЩЕОБРАЗОВАТЕЛЬНАЯ ШКОЛА № 2 МУНИЦИПАЛЬНОГО ОБРАЗОВАНИЯ ГОРОД ГОРЯЧИЙ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КЛЮЧ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466" y="2044222"/>
            <a:ext cx="7716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>
                <a:solidFill>
                  <a:srgbClr val="002060"/>
                </a:solidFill>
                <a:latin typeface="Cambria" panose="02040503050406030204" pitchFamily="18" charset="0"/>
              </a:rPr>
              <a:t>Дистанционное обучение – </a:t>
            </a:r>
            <a:r>
              <a:rPr lang="ru-RU" sz="22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это </a:t>
            </a:r>
            <a:r>
              <a:rPr lang="ru-RU" sz="2200" i="1" dirty="0">
                <a:solidFill>
                  <a:srgbClr val="002060"/>
                </a:solidFill>
                <a:latin typeface="Cambria" panose="02040503050406030204" pitchFamily="18" charset="0"/>
              </a:rPr>
              <a:t>вынужденная, временная мера, которая была необходима в период эпидемии</a:t>
            </a:r>
            <a:r>
              <a:rPr lang="ru-RU" sz="22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  <a:endParaRPr lang="ru-RU" sz="22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10" name="Picture 3" descr="C:\Users\Юрист\Desktop\images.jpg"/>
          <p:cNvPicPr/>
          <p:nvPr/>
        </p:nvPicPr>
        <p:blipFill>
          <a:blip r:embed="rId4"/>
          <a:stretch/>
        </p:blipFill>
        <p:spPr>
          <a:xfrm>
            <a:off x="2428514" y="2922920"/>
            <a:ext cx="4286250" cy="2400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13205" y="5480516"/>
            <a:ext cx="7716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И несмотря ни на что, она обеспечила главное условие – безопасность наших детей! А этим нельзя пренебрегать.</a:t>
            </a:r>
            <a:endParaRPr lang="ru-RU" sz="22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2"/>
          <a:stretch/>
        </p:blipFill>
        <p:spPr>
          <a:xfrm>
            <a:off x="0" y="0"/>
            <a:ext cx="9143280" cy="685800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0" y="517822"/>
            <a:ext cx="9143279" cy="923330"/>
          </a:xfrm>
          <a:prstGeom prst="rect">
            <a:avLst/>
          </a:prstGeom>
          <a:solidFill>
            <a:srgbClr val="82C8E1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Рисунок 78"/>
          <p:cNvPicPr/>
          <p:nvPr/>
        </p:nvPicPr>
        <p:blipFill>
          <a:blip r:embed="rId3"/>
          <a:stretch/>
        </p:blipFill>
        <p:spPr>
          <a:xfrm>
            <a:off x="138545" y="216287"/>
            <a:ext cx="1526400" cy="152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664944" y="517822"/>
            <a:ext cx="7479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МУНИЦИПАЛЬНОЕ БЮДЖЕТНОЕ ОБЩЕОБРАЗОВАТЕЛЬНОЕ УЧРЕЖДЕНИЕ СРЕДНЯЯ ОБЩЕОБРАЗОВАТЕЛЬНАЯ ШКОЛА № 2 МУНИЦИПАЛЬНОГО ОБРАЗОВАНИЯ ГОРОД ГОРЯЧИЙ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КЛЮЧ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9" name="Picture 2" descr="C:\Users\Юрист\Desktop\1586181050_mycollages-2.jpg"/>
          <p:cNvPicPr/>
          <p:nvPr/>
        </p:nvPicPr>
        <p:blipFill>
          <a:blip r:embed="rId4"/>
          <a:stretch/>
        </p:blipFill>
        <p:spPr>
          <a:xfrm>
            <a:off x="2309039" y="1499781"/>
            <a:ext cx="4525200" cy="4525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13566" y="5655773"/>
            <a:ext cx="7716868" cy="1107996"/>
          </a:xfrm>
          <a:prstGeom prst="rect">
            <a:avLst/>
          </a:prstGeom>
          <a:solidFill>
            <a:srgbClr val="82C8E1">
              <a:alpha val="8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Дистанционное обучение имеет место быть как альтернатива традиционного обучения в случае возникновения определенных обстоятельств.</a:t>
            </a:r>
            <a:endParaRPr lang="ru-RU" sz="22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6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319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Cambria</vt:lpstr>
      <vt:lpstr>DejaVu Sans</vt:lpstr>
      <vt:lpstr>Symbol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 глазами родителей</dc:title>
  <dc:subject/>
  <dc:creator>Савельева</dc:creator>
  <dc:description/>
  <cp:lastModifiedBy>РАБОТА</cp:lastModifiedBy>
  <cp:revision>20</cp:revision>
  <dcterms:created xsi:type="dcterms:W3CDTF">2020-08-24T05:58:53Z</dcterms:created>
  <dcterms:modified xsi:type="dcterms:W3CDTF">2020-08-25T12:38:47Z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